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tags/tag5.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57" r:id="rId4"/>
    <p:sldId id="260" r:id="rId5"/>
    <p:sldId id="262" r:id="rId6"/>
    <p:sldId id="258" r:id="rId7"/>
    <p:sldId id="259" r:id="rId8"/>
    <p:sldId id="263" r:id="rId9"/>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81" d="100"/>
          <a:sy n="81" d="100"/>
        </p:scale>
        <p:origin x="-72" y="21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6C1C73A-AD42-4FDD-A744-B5078D1759FF}" type="datetimeFigureOut">
              <a:rPr lang="en-US" smtClean="0"/>
              <a:pPr/>
              <a:t>2/12/2018</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460587" y="2942602"/>
            <a:ext cx="9530575"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0096869" y="2944634"/>
            <a:ext cx="1587131"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0283619" y="3136658"/>
            <a:ext cx="1213632"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93978" y="3055622"/>
            <a:ext cx="9263793"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10382435" y="4625268"/>
            <a:ext cx="1016000" cy="457200"/>
          </a:xfrm>
        </p:spPr>
        <p:txBody>
          <a:bodyPr/>
          <a:lstStyle>
            <a:lvl1pPr algn="ctr">
              <a:defRPr sz="2800">
                <a:solidFill>
                  <a:schemeClr val="accent1">
                    <a:lumMod val="50000"/>
                  </a:schemeClr>
                </a:solidFill>
              </a:defRPr>
            </a:lvl1pPr>
          </a:lstStyle>
          <a:p>
            <a:fld id="{D2571F44-EA4D-408F-B5E2-EFE943CB51A7}" type="slidenum">
              <a:rPr lang="en-US" smtClean="0"/>
              <a:pPr/>
              <a:t>‹#›</a:t>
            </a:fld>
            <a:endParaRPr lang="en-US"/>
          </a:p>
        </p:txBody>
      </p:sp>
      <p:sp>
        <p:nvSpPr>
          <p:cNvPr id="11" name="Rectangle 10"/>
          <p:cNvSpPr/>
          <p:nvPr/>
        </p:nvSpPr>
        <p:spPr>
          <a:xfrm>
            <a:off x="722429" y="4559277"/>
            <a:ext cx="9006888"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18628" y="3139440"/>
            <a:ext cx="9014491"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857073" y="4648200"/>
            <a:ext cx="87376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806273" y="3227034"/>
            <a:ext cx="88392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C1C73A-AD42-4FDD-A744-B5078D1759FF}" type="datetimeFigureOut">
              <a:rPr lang="en-US" smtClean="0"/>
              <a:pPr/>
              <a:t>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571F44-EA4D-408F-B5E2-EFE943CB51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6C1C73A-AD42-4FDD-A744-B5078D1759FF}" type="datetimeFigureOut">
              <a:rPr lang="en-US" smtClean="0"/>
              <a:pPr/>
              <a:t>2/12/2018</a:t>
            </a:fld>
            <a:endParaRPr lang="en-US"/>
          </a:p>
        </p:txBody>
      </p:sp>
      <p:sp>
        <p:nvSpPr>
          <p:cNvPr id="13" name="Rectangle 12"/>
          <p:cNvSpPr/>
          <p:nvPr/>
        </p:nvSpPr>
        <p:spPr>
          <a:xfrm>
            <a:off x="602635" y="2946400"/>
            <a:ext cx="11020213"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56875" y="3048000"/>
            <a:ext cx="10711733"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571F44-EA4D-408F-B5E2-EFE943CB51A7}" type="slidenum">
              <a:rPr lang="en-US" smtClean="0"/>
              <a:pPr/>
              <a:t>‹#›</a:t>
            </a:fld>
            <a:endParaRPr lang="en-US"/>
          </a:p>
        </p:txBody>
      </p:sp>
      <p:sp>
        <p:nvSpPr>
          <p:cNvPr id="2" name="Title 1"/>
          <p:cNvSpPr>
            <a:spLocks noGrp="1"/>
          </p:cNvSpPr>
          <p:nvPr>
            <p:ph type="title"/>
          </p:nvPr>
        </p:nvSpPr>
        <p:spPr>
          <a:xfrm>
            <a:off x="981941" y="3200400"/>
            <a:ext cx="102616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900661" y="4541521"/>
            <a:ext cx="1042416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81941" y="4607511"/>
            <a:ext cx="102616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901010" y="3124200"/>
            <a:ext cx="10423465"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68171" y="408373"/>
            <a:ext cx="11014229"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68171" y="1719071"/>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719071"/>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6C1C73A-AD42-4FDD-A744-B5078D1759FF}" type="datetimeFigureOut">
              <a:rPr lang="en-US" smtClean="0"/>
              <a:pPr/>
              <a:t>2/12/2018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571F44-EA4D-408F-B5E2-EFE943CB51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68171" y="408373"/>
            <a:ext cx="11014229"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68171" y="1722438"/>
            <a:ext cx="5386917"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68171" y="2438400"/>
            <a:ext cx="5386917"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3368" y="1722438"/>
            <a:ext cx="5389033"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438400"/>
            <a:ext cx="5389033"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C1C73A-AD42-4FDD-A744-B5078D1759FF}" type="datetimeFigureOut">
              <a:rPr lang="en-US" smtClean="0"/>
              <a:pPr/>
              <a:t>2/12/2018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571F44-EA4D-408F-B5E2-EFE943CB51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C1C73A-AD42-4FDD-A744-B5078D1759FF}" type="datetimeFigureOut">
              <a:rPr lang="en-US" smtClean="0"/>
              <a:pPr/>
              <a:t>2/12/2018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571F44-EA4D-408F-B5E2-EFE943CB51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6C1C73A-AD42-4FDD-A744-B5078D1759FF}" type="datetimeFigureOut">
              <a:rPr lang="en-US" smtClean="0"/>
              <a:pPr/>
              <a:t>2/12/2018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571F44-EA4D-408F-B5E2-EFE943CB51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81600" y="685800"/>
            <a:ext cx="6096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6C1C73A-AD42-4FDD-A744-B5078D1759FF}" type="datetimeFigureOut">
              <a:rPr lang="en-US" smtClean="0"/>
              <a:pPr/>
              <a:t>2/12/2018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571F44-EA4D-408F-B5E2-EFE943CB51A7}" type="slidenum">
              <a:rPr lang="en-US" smtClean="0"/>
              <a:pPr/>
              <a:t>‹#›</a:t>
            </a:fld>
            <a:endParaRPr lang="en-US"/>
          </a:p>
        </p:txBody>
      </p:sp>
      <p:sp>
        <p:nvSpPr>
          <p:cNvPr id="8" name="Rectangle 7"/>
          <p:cNvSpPr/>
          <p:nvPr/>
        </p:nvSpPr>
        <p:spPr>
          <a:xfrm>
            <a:off x="746712" y="1505712"/>
            <a:ext cx="3622088"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2254" y="1642472"/>
            <a:ext cx="3311005"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1025334" y="2971800"/>
            <a:ext cx="3064845"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1025334" y="1734312"/>
            <a:ext cx="3064845"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914400" y="621437"/>
            <a:ext cx="103632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76C1C73A-AD42-4FDD-A744-B5078D1759FF}" type="datetimeFigureOut">
              <a:rPr lang="en-US" smtClean="0"/>
              <a:pPr/>
              <a:t>2/12/2018</a:t>
            </a:fld>
            <a:endParaRPr lang="en-US"/>
          </a:p>
        </p:txBody>
      </p:sp>
      <p:sp>
        <p:nvSpPr>
          <p:cNvPr id="7" name="Slide Number Placeholder 6"/>
          <p:cNvSpPr>
            <a:spLocks noGrp="1"/>
          </p:cNvSpPr>
          <p:nvPr>
            <p:ph type="sldNum" sz="quarter" idx="12"/>
          </p:nvPr>
        </p:nvSpPr>
        <p:spPr/>
        <p:txBody>
          <a:bodyPr/>
          <a:lstStyle/>
          <a:p>
            <a:fld id="{D2571F44-EA4D-408F-B5E2-EFE943CB51A7}" type="slidenum">
              <a:rPr lang="en-US" smtClean="0"/>
              <a:pPr/>
              <a:t>‹#›</a:t>
            </a:fld>
            <a:endParaRPr lang="en-US"/>
          </a:p>
        </p:txBody>
      </p:sp>
      <p:sp>
        <p:nvSpPr>
          <p:cNvPr id="10" name="Rectangle 9"/>
          <p:cNvSpPr/>
          <p:nvPr/>
        </p:nvSpPr>
        <p:spPr>
          <a:xfrm>
            <a:off x="914400" y="4953000"/>
            <a:ext cx="103632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016000" y="5029200"/>
            <a:ext cx="10134353"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219200" y="5638800"/>
            <a:ext cx="9771352"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07452" y="5074920"/>
            <a:ext cx="10594848"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1275052" y="5656557"/>
            <a:ext cx="9659648"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1219200" y="5105401"/>
            <a:ext cx="9771352"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C1C73A-AD42-4FDD-A744-B5078D1759FF}" type="datetimeFigureOut">
              <a:rPr lang="en-US" smtClean="0"/>
              <a:pPr/>
              <a:t>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571F44-EA4D-408F-B5E2-EFE943CB51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148936" y="228600"/>
            <a:ext cx="247904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9273634" y="351410"/>
            <a:ext cx="2229647"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9398103" y="395428"/>
            <a:ext cx="1980708"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381000"/>
            <a:ext cx="82296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C1C73A-AD42-4FDD-A744-B5078D1759FF}" type="datetimeFigureOut">
              <a:rPr lang="en-US" smtClean="0"/>
              <a:pPr/>
              <a:t>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571F44-EA4D-408F-B5E2-EFE943CB51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609600" y="1752601"/>
            <a:ext cx="109728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2"/>
                </a:solidFill>
              </a:defRPr>
            </a:lvl1pPr>
          </a:lstStyle>
          <a:p>
            <a:fld id="{76C1C73A-AD42-4FDD-A744-B5078D1759FF}" type="datetimeFigureOut">
              <a:rPr lang="en-US" smtClean="0"/>
              <a:pPr/>
              <a:t>2/12/2018</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2"/>
                </a:solidFill>
              </a:defRPr>
            </a:lvl1pPr>
          </a:lstStyle>
          <a:p>
            <a:fld id="{D2571F44-EA4D-408F-B5E2-EFE943CB51A7}" type="slidenum">
              <a:rPr lang="en-US" smtClean="0"/>
              <a:pPr/>
              <a:t>‹#›</a:t>
            </a:fld>
            <a:endParaRPr lang="en-US"/>
          </a:p>
        </p:txBody>
      </p:sp>
      <p:sp>
        <p:nvSpPr>
          <p:cNvPr id="9" name="Rectangle 8"/>
          <p:cNvSpPr/>
          <p:nvPr/>
        </p:nvSpPr>
        <p:spPr>
          <a:xfrm>
            <a:off x="365760" y="278166"/>
            <a:ext cx="1146048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497151" y="372862"/>
            <a:ext cx="11174027"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68171" y="408373"/>
            <a:ext cx="11014229"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err="1"/>
              <a:t>Clymb</a:t>
            </a:r>
            <a:r>
              <a:rPr lang="en-US" dirty="0"/>
              <a:t> project in </a:t>
            </a:r>
            <a:r>
              <a:rPr lang="en-US" dirty="0" err="1"/>
              <a:t>Yas</a:t>
            </a:r>
            <a:r>
              <a:rPr lang="en-US" dirty="0"/>
              <a:t> Abu Dhabi</a:t>
            </a:r>
          </a:p>
        </p:txBody>
      </p:sp>
      <p:sp>
        <p:nvSpPr>
          <p:cNvPr id="2" name="Title 1"/>
          <p:cNvSpPr>
            <a:spLocks noGrp="1"/>
          </p:cNvSpPr>
          <p:nvPr>
            <p:ph type="ctrTitle"/>
          </p:nvPr>
        </p:nvSpPr>
        <p:spPr/>
        <p:txBody>
          <a:bodyPr/>
          <a:lstStyle/>
          <a:p>
            <a:r>
              <a:rPr lang="en-US" dirty="0"/>
              <a:t>Risk management</a:t>
            </a:r>
          </a:p>
        </p:txBody>
      </p:sp>
    </p:spTree>
    <p:custDataLst>
      <p:tags r:id="rId1"/>
    </p:custDataLst>
    <p:extLst>
      <p:ext uri="{BB962C8B-B14F-4D97-AF65-F5344CB8AC3E}">
        <p14:creationId xmlns:p14="http://schemas.microsoft.com/office/powerpoint/2010/main" xmlns="" val="3065007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Clymb</a:t>
            </a:r>
            <a:r>
              <a:rPr lang="en-US" dirty="0"/>
              <a:t> project in </a:t>
            </a:r>
            <a:r>
              <a:rPr lang="en-US" dirty="0" err="1"/>
              <a:t>Yas</a:t>
            </a:r>
            <a:r>
              <a:rPr lang="en-US" dirty="0"/>
              <a:t> Abu Dhabi</a:t>
            </a:r>
            <a:br>
              <a:rPr lang="en-US" dirty="0"/>
            </a:br>
            <a:endParaRPr lang="en-US" dirty="0"/>
          </a:p>
        </p:txBody>
      </p:sp>
      <p:sp>
        <p:nvSpPr>
          <p:cNvPr id="3" name="Content Placeholder 2"/>
          <p:cNvSpPr>
            <a:spLocks noGrp="1"/>
          </p:cNvSpPr>
          <p:nvPr>
            <p:ph idx="1"/>
          </p:nvPr>
        </p:nvSpPr>
        <p:spPr/>
        <p:txBody>
          <a:bodyPr/>
          <a:lstStyle/>
          <a:p>
            <a:r>
              <a:rPr lang="en-GB" dirty="0" smtClean="0"/>
              <a:t>My project is to identify the risks that the </a:t>
            </a:r>
            <a:r>
              <a:rPr lang="en-GB" dirty="0" err="1" smtClean="0"/>
              <a:t>Clymb</a:t>
            </a:r>
            <a:r>
              <a:rPr lang="en-GB" dirty="0" smtClean="0"/>
              <a:t> project being built in Abu Dhabi will face.</a:t>
            </a:r>
          </a:p>
          <a:p>
            <a:r>
              <a:rPr lang="en-GB" dirty="0" smtClean="0"/>
              <a:t>CLYMB will be built on </a:t>
            </a:r>
            <a:r>
              <a:rPr lang="en-GB" dirty="0" err="1" smtClean="0"/>
              <a:t>Yas</a:t>
            </a:r>
            <a:r>
              <a:rPr lang="en-GB" dirty="0" smtClean="0"/>
              <a:t> Island by 2018. </a:t>
            </a:r>
          </a:p>
          <a:p>
            <a:r>
              <a:rPr lang="en-US" dirty="0"/>
              <a:t>There will be the tallest indoor climbing wall and the widest flight chamber in the world. It will provide </a:t>
            </a:r>
            <a:r>
              <a:rPr lang="en-US" dirty="0" smtClean="0"/>
              <a:t>an attraction </a:t>
            </a:r>
            <a:r>
              <a:rPr lang="en-US" dirty="0"/>
              <a:t>site for new tourists with a wide range of activities. The activities and the building will pose </a:t>
            </a:r>
            <a:r>
              <a:rPr lang="en-US" dirty="0" smtClean="0"/>
              <a:t>dangers to </a:t>
            </a:r>
            <a:r>
              <a:rPr lang="en-US" dirty="0"/>
              <a:t>those who will be involved. </a:t>
            </a:r>
          </a:p>
        </p:txBody>
      </p:sp>
    </p:spTree>
    <p:custDataLst>
      <p:tags r:id="rId1"/>
    </p:custDataLst>
    <p:extLst>
      <p:ext uri="{BB962C8B-B14F-4D97-AF65-F5344CB8AC3E}">
        <p14:creationId xmlns:p14="http://schemas.microsoft.com/office/powerpoint/2010/main" xmlns="" val="4293114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Identification of risk</a:t>
            </a:r>
          </a:p>
        </p:txBody>
      </p:sp>
      <p:sp>
        <p:nvSpPr>
          <p:cNvPr id="3" name="Content Placeholder 2"/>
          <p:cNvSpPr>
            <a:spLocks noGrp="1"/>
          </p:cNvSpPr>
          <p:nvPr>
            <p:ph idx="1"/>
          </p:nvPr>
        </p:nvSpPr>
        <p:spPr>
          <a:xfrm>
            <a:off x="609600" y="1565031"/>
            <a:ext cx="10972800" cy="4373563"/>
          </a:xfrm>
        </p:spPr>
        <p:txBody>
          <a:bodyPr>
            <a:noAutofit/>
          </a:bodyPr>
          <a:lstStyle/>
          <a:p>
            <a:r>
              <a:rPr lang="en-US" dirty="0">
                <a:latin typeface="Calibri" panose="020F0502020204030204" pitchFamily="34" charset="0"/>
              </a:rPr>
              <a:t>The identification of the associated risk that is in line with the event and project includes two stages that are to try and determine what cannot go right as well as establishing the factors that are casual behind them.   In trying to achieve the goals, an approach that is systematic would possibly be of keeping all the records of all the risks that are possible in line with their causes. </a:t>
            </a:r>
          </a:p>
          <a:p>
            <a:r>
              <a:rPr lang="en-US" dirty="0">
                <a:effectLst/>
                <a:latin typeface="Calibri" panose="020F0502020204030204" pitchFamily="34" charset="0"/>
                <a:ea typeface="Calibri" panose="020F0502020204030204" pitchFamily="34" charset="0"/>
              </a:rPr>
              <a:t>The </a:t>
            </a:r>
            <a:r>
              <a:rPr lang="en-US" dirty="0" err="1">
                <a:effectLst/>
                <a:latin typeface="Calibri" panose="020F0502020204030204" pitchFamily="34" charset="0"/>
                <a:ea typeface="Calibri" panose="020F0502020204030204" pitchFamily="34" charset="0"/>
              </a:rPr>
              <a:t>Clymb</a:t>
            </a:r>
            <a:r>
              <a:rPr lang="en-US" dirty="0">
                <a:effectLst/>
                <a:latin typeface="Calibri" panose="020F0502020204030204" pitchFamily="34" charset="0"/>
                <a:ea typeface="Calibri" panose="020F0502020204030204" pitchFamily="34" charset="0"/>
              </a:rPr>
              <a:t> project is going to be a grand project for the country as well as in the world. As it is a huge project, it is expected that huge probability of the occurrence of risks is possible as the gathering and the heights of the climbing wall being so high. All the steps that are possible should be initiated by the management as it will be an international event.</a:t>
            </a:r>
            <a:endParaRPr lang="en-US" dirty="0">
              <a:latin typeface="Calibri" panose="020F0502020204030204" pitchFamily="34" charset="0"/>
            </a:endParaRPr>
          </a:p>
        </p:txBody>
      </p:sp>
    </p:spTree>
    <p:custDataLst>
      <p:tags r:id="rId1"/>
    </p:custDataLst>
    <p:extLst>
      <p:ext uri="{BB962C8B-B14F-4D97-AF65-F5344CB8AC3E}">
        <p14:creationId xmlns:p14="http://schemas.microsoft.com/office/powerpoint/2010/main" xmlns="" val="4136226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Risks that </a:t>
            </a:r>
            <a:r>
              <a:rPr lang="en-US" dirty="0"/>
              <a:t>are critical are deliberated to be unacceptable in an event, and they are required to be eradicated or mitigated in an early stage and without putting consideration on the costs or rather the implications that come with running the process of eradicating it.</a:t>
            </a:r>
          </a:p>
          <a:p>
            <a:r>
              <a:rPr lang="en-US" dirty="0"/>
              <a:t>After the overall risk determination, the next stage is to decide on how to deal with each of the identified risks</a:t>
            </a:r>
          </a:p>
        </p:txBody>
      </p:sp>
    </p:spTree>
    <p:custDataLst>
      <p:tags r:id="rId1"/>
    </p:custDataLst>
    <p:extLst>
      <p:ext uri="{BB962C8B-B14F-4D97-AF65-F5344CB8AC3E}">
        <p14:creationId xmlns:p14="http://schemas.microsoft.com/office/powerpoint/2010/main" xmlns="" val="3065269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862" y="283063"/>
            <a:ext cx="10515600" cy="1325563"/>
          </a:xfrm>
        </p:spPr>
        <p:txBody>
          <a:bodyPr/>
          <a:lstStyle/>
          <a:p>
            <a:r>
              <a:rPr lang="en-GB" dirty="0" smtClean="0"/>
              <a:t>Risks in the CLYMB project</a:t>
            </a:r>
            <a:endParaRPr lang="en-US" dirty="0"/>
          </a:p>
        </p:txBody>
      </p:sp>
      <p:sp>
        <p:nvSpPr>
          <p:cNvPr id="5" name="Content Placeholder 4"/>
          <p:cNvSpPr>
            <a:spLocks noGrp="1"/>
          </p:cNvSpPr>
          <p:nvPr>
            <p:ph idx="1"/>
          </p:nvPr>
        </p:nvSpPr>
        <p:spPr>
          <a:xfrm>
            <a:off x="838200" y="1825625"/>
            <a:ext cx="5257800" cy="4351338"/>
          </a:xfrm>
        </p:spPr>
        <p:txBody>
          <a:bodyPr>
            <a:normAutofit/>
          </a:bodyPr>
          <a:lstStyle/>
          <a:p>
            <a:pPr>
              <a:lnSpc>
                <a:spcPct val="110000"/>
              </a:lnSpc>
            </a:pPr>
            <a:r>
              <a:rPr lang="en-US" dirty="0"/>
              <a:t>Risk of </a:t>
            </a:r>
            <a:r>
              <a:rPr lang="en-US" dirty="0" smtClean="0"/>
              <a:t>schedule			</a:t>
            </a:r>
          </a:p>
          <a:p>
            <a:pPr>
              <a:lnSpc>
                <a:spcPct val="110000"/>
              </a:lnSpc>
            </a:pPr>
            <a:r>
              <a:rPr lang="en-GB" dirty="0" smtClean="0"/>
              <a:t>Finance risks</a:t>
            </a:r>
          </a:p>
          <a:p>
            <a:pPr>
              <a:lnSpc>
                <a:spcPct val="110000"/>
              </a:lnSpc>
            </a:pPr>
            <a:r>
              <a:rPr lang="en-US" dirty="0" smtClean="0"/>
              <a:t>Security </a:t>
            </a:r>
            <a:r>
              <a:rPr lang="en-US" dirty="0"/>
              <a:t>and safety </a:t>
            </a:r>
            <a:r>
              <a:rPr lang="en-US" dirty="0" smtClean="0"/>
              <a:t>risk</a:t>
            </a:r>
          </a:p>
          <a:p>
            <a:pPr>
              <a:lnSpc>
                <a:spcPct val="110000"/>
              </a:lnSpc>
            </a:pPr>
            <a:r>
              <a:rPr lang="en-GB" dirty="0" smtClean="0"/>
              <a:t>First aid risks</a:t>
            </a:r>
          </a:p>
          <a:p>
            <a:pPr>
              <a:lnSpc>
                <a:spcPct val="110000"/>
              </a:lnSpc>
            </a:pPr>
            <a:r>
              <a:rPr lang="en-US" dirty="0"/>
              <a:t>Compliance and also operation </a:t>
            </a:r>
            <a:r>
              <a:rPr lang="en-US" dirty="0" smtClean="0"/>
              <a:t>risk</a:t>
            </a:r>
          </a:p>
          <a:p>
            <a:pPr>
              <a:lnSpc>
                <a:spcPct val="110000"/>
              </a:lnSpc>
            </a:pPr>
            <a:r>
              <a:rPr lang="en-US" dirty="0"/>
              <a:t>Risk of food </a:t>
            </a:r>
            <a:r>
              <a:rPr lang="en-US" dirty="0" smtClean="0"/>
              <a:t>safety</a:t>
            </a:r>
          </a:p>
          <a:p>
            <a:pPr>
              <a:lnSpc>
                <a:spcPct val="110000"/>
              </a:lnSpc>
            </a:pPr>
            <a:r>
              <a:rPr lang="en-US" dirty="0"/>
              <a:t>Coordination </a:t>
            </a:r>
            <a:r>
              <a:rPr lang="en-US" dirty="0" smtClean="0"/>
              <a:t>risk</a:t>
            </a:r>
          </a:p>
          <a:p>
            <a:pPr>
              <a:lnSpc>
                <a:spcPct val="110000"/>
              </a:lnSpc>
            </a:pPr>
            <a:r>
              <a:rPr lang="en-US" dirty="0"/>
              <a:t>Strategic risk</a:t>
            </a:r>
          </a:p>
        </p:txBody>
      </p:sp>
      <p:sp>
        <p:nvSpPr>
          <p:cNvPr id="6" name="TextBox 5"/>
          <p:cNvSpPr txBox="1"/>
          <p:nvPr/>
        </p:nvSpPr>
        <p:spPr>
          <a:xfrm>
            <a:off x="6025662" y="1805354"/>
            <a:ext cx="5416061" cy="3539430"/>
          </a:xfrm>
          <a:prstGeom prst="rect">
            <a:avLst/>
          </a:prstGeom>
          <a:noFill/>
        </p:spPr>
        <p:txBody>
          <a:bodyPr wrap="square" rtlCol="0">
            <a:spAutoFit/>
          </a:bodyPr>
          <a:lstStyle/>
          <a:p>
            <a:pPr marL="457200" indent="-457200">
              <a:buFont typeface="Arial" panose="020B0604020202020204" pitchFamily="34" charset="0"/>
              <a:buChar char="•"/>
            </a:pPr>
            <a:r>
              <a:rPr lang="en-GB" sz="2800" dirty="0" smtClean="0"/>
              <a:t>Environmental Risks</a:t>
            </a:r>
          </a:p>
          <a:p>
            <a:pPr marL="457200" indent="-457200">
              <a:buFont typeface="Arial" panose="020B0604020202020204" pitchFamily="34" charset="0"/>
              <a:buChar char="•"/>
            </a:pPr>
            <a:r>
              <a:rPr lang="en-GB" sz="2800" dirty="0" smtClean="0"/>
              <a:t>Traffic risks</a:t>
            </a:r>
            <a:endParaRPr lang="en-GB" sz="2800" dirty="0"/>
          </a:p>
          <a:p>
            <a:pPr marL="457200" indent="-457200">
              <a:buFont typeface="Arial" panose="020B0604020202020204" pitchFamily="34" charset="0"/>
              <a:buChar char="•"/>
            </a:pPr>
            <a:r>
              <a:rPr lang="en-GB" sz="2800" dirty="0" smtClean="0"/>
              <a:t>Property risks</a:t>
            </a:r>
          </a:p>
          <a:p>
            <a:pPr marL="457200" indent="-457200">
              <a:buFont typeface="Arial" panose="020B0604020202020204" pitchFamily="34" charset="0"/>
              <a:buChar char="•"/>
            </a:pPr>
            <a:r>
              <a:rPr lang="en-GB" sz="2800" dirty="0" smtClean="0"/>
              <a:t>Visitor risks</a:t>
            </a:r>
          </a:p>
          <a:p>
            <a:pPr marL="457200" indent="-457200">
              <a:buFont typeface="Arial" panose="020B0604020202020204" pitchFamily="34" charset="0"/>
              <a:buChar char="•"/>
            </a:pPr>
            <a:r>
              <a:rPr lang="en-GB" sz="2800" dirty="0" smtClean="0"/>
              <a:t>Documentation risk</a:t>
            </a:r>
          </a:p>
          <a:p>
            <a:pPr marL="457200" indent="-457200">
              <a:buFont typeface="Arial" panose="020B0604020202020204" pitchFamily="34" charset="0"/>
              <a:buChar char="•"/>
            </a:pPr>
            <a:r>
              <a:rPr lang="en-GB" sz="2800" dirty="0" smtClean="0"/>
              <a:t>Electrical appliances risks</a:t>
            </a:r>
          </a:p>
          <a:p>
            <a:pPr marL="457200" indent="-457200">
              <a:buFont typeface="Arial" panose="020B0604020202020204" pitchFamily="34" charset="0"/>
              <a:buChar char="•"/>
            </a:pPr>
            <a:r>
              <a:rPr lang="en-GB" sz="2800" dirty="0" smtClean="0"/>
              <a:t>Crowd control risks</a:t>
            </a:r>
          </a:p>
          <a:p>
            <a:pPr marL="457200" indent="-457200">
              <a:buFont typeface="Arial" panose="020B0604020202020204" pitchFamily="34" charset="0"/>
              <a:buChar char="•"/>
            </a:pPr>
            <a:r>
              <a:rPr lang="en-GB" sz="2800" dirty="0" smtClean="0"/>
              <a:t>Volunteer risks</a:t>
            </a:r>
            <a:endParaRPr lang="en-US" sz="2800" dirty="0"/>
          </a:p>
        </p:txBody>
      </p:sp>
    </p:spTree>
    <p:custDataLst>
      <p:tags r:id="rId1"/>
    </p:custDataLst>
    <p:extLst>
      <p:ext uri="{BB962C8B-B14F-4D97-AF65-F5344CB8AC3E}">
        <p14:creationId xmlns:p14="http://schemas.microsoft.com/office/powerpoint/2010/main" xmlns="" val="2206842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analysis</a:t>
            </a:r>
          </a:p>
        </p:txBody>
      </p:sp>
      <p:sp>
        <p:nvSpPr>
          <p:cNvPr id="3" name="Content Placeholder 2"/>
          <p:cNvSpPr>
            <a:spLocks noGrp="1"/>
          </p:cNvSpPr>
          <p:nvPr>
            <p:ph idx="1"/>
          </p:nvPr>
        </p:nvSpPr>
        <p:spPr/>
        <p:txBody>
          <a:bodyPr/>
          <a:lstStyle/>
          <a:p>
            <a:r>
              <a:rPr lang="en-US" dirty="0"/>
              <a:t>When the risks that are associated with the event have been identified, </a:t>
            </a:r>
            <a:r>
              <a:rPr lang="en-US" dirty="0" smtClean="0"/>
              <a:t>risk analysis is </a:t>
            </a:r>
            <a:r>
              <a:rPr lang="en-US" dirty="0"/>
              <a:t>to </a:t>
            </a:r>
            <a:r>
              <a:rPr lang="en-US" dirty="0" smtClean="0"/>
              <a:t>follow so that we can establish </a:t>
            </a:r>
            <a:r>
              <a:rPr lang="en-US" dirty="0"/>
              <a:t>the possibility of the risks </a:t>
            </a:r>
            <a:r>
              <a:rPr lang="en-US" dirty="0" smtClean="0"/>
              <a:t>becoming a </a:t>
            </a:r>
            <a:r>
              <a:rPr lang="en-US" dirty="0"/>
              <a:t>reality and the major impact that is probable if at all it occurs.  </a:t>
            </a:r>
          </a:p>
          <a:p>
            <a:endParaRPr lang="en-US" dirty="0"/>
          </a:p>
        </p:txBody>
      </p:sp>
    </p:spTree>
    <p:custDataLst>
      <p:tags r:id="rId1"/>
    </p:custDataLst>
    <p:extLst>
      <p:ext uri="{BB962C8B-B14F-4D97-AF65-F5344CB8AC3E}">
        <p14:creationId xmlns:p14="http://schemas.microsoft.com/office/powerpoint/2010/main" xmlns="" val="4040739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of risks</a:t>
            </a:r>
          </a:p>
        </p:txBody>
      </p:sp>
      <p:sp>
        <p:nvSpPr>
          <p:cNvPr id="3" name="Content Placeholder 2"/>
          <p:cNvSpPr>
            <a:spLocks noGrp="1"/>
          </p:cNvSpPr>
          <p:nvPr>
            <p:ph idx="1"/>
          </p:nvPr>
        </p:nvSpPr>
        <p:spPr/>
        <p:txBody>
          <a:bodyPr/>
          <a:lstStyle/>
          <a:p>
            <a:r>
              <a:rPr lang="en-US" dirty="0"/>
              <a:t>Risks evaluation in this context is considered to be a process of establishing a priority order on how the organization is to deal with the risks that arise in order of their intensity of the results. In the above </a:t>
            </a:r>
            <a:r>
              <a:rPr lang="en-US" dirty="0" smtClean="0"/>
              <a:t>system, the </a:t>
            </a:r>
            <a:r>
              <a:rPr lang="en-US" dirty="0"/>
              <a:t>low risks are seen as acceptable while the medium or the high-level risks are to be dealt with at an early stage so to minimize the likelihood of it </a:t>
            </a:r>
            <a:r>
              <a:rPr lang="en-US" dirty="0" smtClean="0"/>
              <a:t>occurring. The </a:t>
            </a:r>
            <a:r>
              <a:rPr lang="en-US" dirty="0"/>
              <a:t>potential impact of the high risk </a:t>
            </a:r>
            <a:r>
              <a:rPr lang="en-US" dirty="0" smtClean="0"/>
              <a:t>is seen as a huge blow to the project</a:t>
            </a:r>
          </a:p>
          <a:p>
            <a:pPr marL="0" indent="0">
              <a:buNone/>
            </a:pPr>
            <a:endParaRPr lang="en-US" dirty="0"/>
          </a:p>
        </p:txBody>
      </p:sp>
    </p:spTree>
    <p:custDataLst>
      <p:tags r:id="rId1"/>
    </p:custDataLst>
    <p:extLst>
      <p:ext uri="{BB962C8B-B14F-4D97-AF65-F5344CB8AC3E}">
        <p14:creationId xmlns:p14="http://schemas.microsoft.com/office/powerpoint/2010/main" xmlns="" val="1520826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US" dirty="0"/>
          </a:p>
        </p:txBody>
      </p:sp>
      <p:sp>
        <p:nvSpPr>
          <p:cNvPr id="3" name="Content Placeholder 2"/>
          <p:cNvSpPr>
            <a:spLocks noGrp="1"/>
          </p:cNvSpPr>
          <p:nvPr>
            <p:ph idx="1"/>
          </p:nvPr>
        </p:nvSpPr>
        <p:spPr/>
        <p:txBody>
          <a:bodyPr/>
          <a:lstStyle/>
          <a:p>
            <a:r>
              <a:rPr lang="en-US" dirty="0"/>
              <a:t>Das, S. (2006). </a:t>
            </a:r>
            <a:r>
              <a:rPr lang="en-US" i="1" dirty="0"/>
              <a:t>Risk Management, Volume 1.</a:t>
            </a:r>
            <a:r>
              <a:rPr lang="en-US" dirty="0"/>
              <a:t> new </a:t>
            </a:r>
            <a:r>
              <a:rPr lang="en-US" dirty="0" err="1"/>
              <a:t>york</a:t>
            </a:r>
            <a:r>
              <a:rPr lang="en-US" dirty="0"/>
              <a:t>: John Wiley &amp; Sons.</a:t>
            </a:r>
          </a:p>
          <a:p>
            <a:r>
              <a:rPr lang="en-US" dirty="0"/>
              <a:t>Youngberg. (2010). </a:t>
            </a:r>
            <a:r>
              <a:rPr lang="en-US" i="1" dirty="0"/>
              <a:t>Principles of Risk Management and Patient Safety.</a:t>
            </a:r>
            <a:r>
              <a:rPr lang="en-US" dirty="0"/>
              <a:t> new jersey: Jones &amp; Bartlett Publishers,.</a:t>
            </a:r>
          </a:p>
          <a:p>
            <a:endParaRPr lang="en-US" dirty="0"/>
          </a:p>
        </p:txBody>
      </p:sp>
    </p:spTree>
    <p:custDataLst>
      <p:tags r:id="rId1"/>
    </p:custDataLst>
    <p:extLst>
      <p:ext uri="{BB962C8B-B14F-4D97-AF65-F5344CB8AC3E}">
        <p14:creationId xmlns:p14="http://schemas.microsoft.com/office/powerpoint/2010/main" xmlns="" val="17467517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DESIGN_ID_APOTHECARY" val="2nbJPTTF"/>
  <p:tag name="ARTICULATE_SLIDE_COUNT" val="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51</TotalTime>
  <Words>411</Words>
  <Application>Microsoft Office PowerPoint</Application>
  <PresentationFormat>Custom</PresentationFormat>
  <Paragraphs>35</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Apothecary</vt:lpstr>
      <vt:lpstr>Risk management</vt:lpstr>
      <vt:lpstr>Clymb project in Yas Abu Dhabi </vt:lpstr>
      <vt:lpstr>Identification of risk</vt:lpstr>
      <vt:lpstr>Slide 4</vt:lpstr>
      <vt:lpstr>Risks in the CLYMB project</vt:lpstr>
      <vt:lpstr>Risk analysis</vt:lpstr>
      <vt:lpstr>Evaluation of risks</vt:lpstr>
      <vt:lpstr>References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management</dc:title>
  <dc:creator>liberty</dc:creator>
  <cp:lastModifiedBy>FRANK</cp:lastModifiedBy>
  <cp:revision>9</cp:revision>
  <dcterms:created xsi:type="dcterms:W3CDTF">2018-02-10T10:39:17Z</dcterms:created>
  <dcterms:modified xsi:type="dcterms:W3CDTF">2018-02-12T17:07:27Z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BBDB7E66-67B2-4403-8DB8-574B2FD38D8F</vt:lpwstr>
  </property>
  <property fmtid="{D5CDD505-2E9C-101B-9397-08002B2CF9AE}" pid="3" name="ArticulatePath">
    <vt:lpwstr>Risk management slides (3)</vt:lpwstr>
  </property>
</Properties>
</file>